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21"/>
  </p:notesMasterIdLst>
  <p:sldIdLst>
    <p:sldId id="256" r:id="rId2"/>
    <p:sldId id="273" r:id="rId3"/>
    <p:sldId id="279" r:id="rId4"/>
    <p:sldId id="270" r:id="rId5"/>
    <p:sldId id="262" r:id="rId6"/>
    <p:sldId id="259" r:id="rId7"/>
    <p:sldId id="268" r:id="rId8"/>
    <p:sldId id="278" r:id="rId9"/>
    <p:sldId id="267" r:id="rId10"/>
    <p:sldId id="274" r:id="rId11"/>
    <p:sldId id="260" r:id="rId12"/>
    <p:sldId id="266" r:id="rId13"/>
    <p:sldId id="271" r:id="rId14"/>
    <p:sldId id="280" r:id="rId15"/>
    <p:sldId id="272" r:id="rId16"/>
    <p:sldId id="265" r:id="rId17"/>
    <p:sldId id="258" r:id="rId18"/>
    <p:sldId id="281"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74" d="100"/>
          <a:sy n="74" d="100"/>
        </p:scale>
        <p:origin x="-102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B23B03-1AE0-4512-AC41-2B0172F027D6}" type="datetimeFigureOut">
              <a:rPr lang="en-US" smtClean="0"/>
              <a:pPr/>
              <a:t>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4A93DB-CBA9-4D6A-ABC6-944CC387BD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841355-9548-4F0C-BCFC-E7446F08461B}" type="slidenum">
              <a:rPr lang="en-US"/>
              <a:pPr/>
              <a:t>18</a:t>
            </a:fld>
            <a:endParaRPr 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B4A93DB-CBA9-4D6A-ABC6-944CC387BD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FF74D12-6FEA-4351-B056-58C067E47429}" type="datetimeFigureOut">
              <a:rPr lang="en-US" smtClean="0"/>
              <a:pPr/>
              <a:t>1/1/2010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53484D1-9ED4-42B5-B3B6-5E502219B9EE}" type="slidenum">
              <a:rPr lang="en-US" smtClean="0"/>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3484D1-9ED4-42B5-B3B6-5E502219B9EE}" type="slidenum">
              <a:rPr lang="en-US" smtClean="0"/>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3484D1-9ED4-42B5-B3B6-5E502219B9EE}" type="slidenum">
              <a:rPr lang="en-US" smtClean="0"/>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3484D1-9ED4-42B5-B3B6-5E502219B9EE}"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53484D1-9ED4-42B5-B3B6-5E502219B9E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3484D1-9ED4-42B5-B3B6-5E502219B9EE}"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53484D1-9ED4-42B5-B3B6-5E502219B9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53484D1-9ED4-42B5-B3B6-5E502219B9EE}"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FF74D12-6FEA-4351-B056-58C067E47429}" type="datetimeFigureOut">
              <a:rPr lang="en-US" smtClean="0"/>
              <a:pPr/>
              <a:t>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53484D1-9ED4-42B5-B3B6-5E502219B9EE}" type="slidenum">
              <a:rPr lang="en-US" smtClean="0"/>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FF74D12-6FEA-4351-B056-58C067E47429}" type="datetimeFigureOut">
              <a:rPr lang="en-US" smtClean="0"/>
              <a:pPr/>
              <a:t>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53484D1-9ED4-42B5-B3B6-5E502219B9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FF74D12-6FEA-4351-B056-58C067E47429}" type="datetimeFigureOut">
              <a:rPr lang="en-US" smtClean="0"/>
              <a:pPr/>
              <a:t>1/1/2010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53484D1-9ED4-42B5-B3B6-5E502219B9E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F74D12-6FEA-4351-B056-58C067E47429}" type="datetimeFigureOut">
              <a:rPr lang="en-US" smtClean="0"/>
              <a:pPr/>
              <a:t>1/1/2010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53484D1-9ED4-42B5-B3B6-5E502219B9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fade thruBlk="1"/>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blueribbonmovi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hyperlink" Target="http://rds.yahoo.com/_ylt=A0WTb_6_RjhKWXIBH8ajzbkF/SIG=121bds8io/EXP=1245288511/**http:/oneyearbibleimages.com/bible_light.jp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86200" y="2590800"/>
            <a:ext cx="5257800" cy="1220162"/>
          </a:xfrm>
        </p:spPr>
        <p:txBody>
          <a:bodyPr>
            <a:noAutofit/>
          </a:bodyPr>
          <a:lstStyle/>
          <a:p>
            <a:r>
              <a:rPr lang="en-US" sz="4400" dirty="0" smtClean="0">
                <a:effectLst/>
                <a:latin typeface="Hollywood Hills" pitchFamily="2" charset="0"/>
              </a:rPr>
              <a:t>How to effectively </a:t>
            </a:r>
            <a:br>
              <a:rPr lang="en-US" sz="4400" dirty="0" smtClean="0">
                <a:effectLst/>
                <a:latin typeface="Hollywood Hills" pitchFamily="2" charset="0"/>
              </a:rPr>
            </a:br>
            <a:r>
              <a:rPr lang="en-US" sz="4400" dirty="0" smtClean="0">
                <a:effectLst/>
                <a:latin typeface="Hollywood Hills" pitchFamily="2" charset="0"/>
              </a:rPr>
              <a:t>affirm your child</a:t>
            </a:r>
            <a:endParaRPr lang="en-US" sz="4400" dirty="0">
              <a:effectLst/>
              <a:latin typeface="Hollywood Hills" pitchFamily="2" charset="0"/>
            </a:endParaRPr>
          </a:p>
        </p:txBody>
      </p:sp>
      <p:sp>
        <p:nvSpPr>
          <p:cNvPr id="3" name="Subtitle 2"/>
          <p:cNvSpPr>
            <a:spLocks noGrp="1"/>
          </p:cNvSpPr>
          <p:nvPr>
            <p:ph type="subTitle" idx="1"/>
          </p:nvPr>
        </p:nvSpPr>
        <p:spPr>
          <a:xfrm>
            <a:off x="5029200" y="3886200"/>
            <a:ext cx="3886200" cy="731793"/>
          </a:xfrm>
        </p:spPr>
        <p:txBody>
          <a:bodyPr>
            <a:normAutofit fontScale="77500" lnSpcReduction="20000"/>
          </a:bodyPr>
          <a:lstStyle/>
          <a:p>
            <a:r>
              <a:rPr lang="en-US" sz="2400" dirty="0" smtClean="0">
                <a:latin typeface="Aharoni" pitchFamily="2" charset="-79"/>
                <a:cs typeface="Aharoni" pitchFamily="2" charset="-79"/>
              </a:rPr>
              <a:t>“Throwing negative statements away, NOT YOUR CHILD”</a:t>
            </a:r>
          </a:p>
          <a:p>
            <a:r>
              <a:rPr lang="en-US" sz="1300" dirty="0" smtClean="0">
                <a:latin typeface="Aharoni" pitchFamily="2" charset="-79"/>
                <a:cs typeface="Aharoni" pitchFamily="2" charset="-79"/>
              </a:rPr>
              <a:t>Parental Workshop</a:t>
            </a:r>
          </a:p>
        </p:txBody>
      </p:sp>
      <p:pic>
        <p:nvPicPr>
          <p:cNvPr id="173058" name="Picture 2" descr="Mother yelling at troubled girl"/>
          <p:cNvPicPr>
            <a:picLocks noChangeAspect="1" noChangeArrowheads="1"/>
          </p:cNvPicPr>
          <p:nvPr/>
        </p:nvPicPr>
        <p:blipFill>
          <a:blip r:embed="rId3" cstate="print"/>
          <a:srcRect/>
          <a:stretch>
            <a:fillRect/>
          </a:stretch>
        </p:blipFill>
        <p:spPr bwMode="auto">
          <a:xfrm>
            <a:off x="0" y="0"/>
            <a:ext cx="2667000" cy="2895600"/>
          </a:xfrm>
          <a:prstGeom prst="rect">
            <a:avLst/>
          </a:prstGeom>
          <a:noFill/>
        </p:spPr>
      </p:pic>
      <p:pic>
        <p:nvPicPr>
          <p:cNvPr id="173060" name="Picture 4" descr="sad child"/>
          <p:cNvPicPr>
            <a:picLocks noChangeAspect="1" noChangeArrowheads="1"/>
          </p:cNvPicPr>
          <p:nvPr/>
        </p:nvPicPr>
        <p:blipFill>
          <a:blip r:embed="rId4" cstate="print"/>
          <a:srcRect/>
          <a:stretch>
            <a:fillRect/>
          </a:stretch>
        </p:blipFill>
        <p:spPr bwMode="auto">
          <a:xfrm>
            <a:off x="0" y="2895600"/>
            <a:ext cx="2743200" cy="2838450"/>
          </a:xfrm>
          <a:prstGeom prst="rect">
            <a:avLst/>
          </a:prstGeom>
          <a:noFill/>
        </p:spPr>
      </p:pic>
      <p:pic>
        <p:nvPicPr>
          <p:cNvPr id="173062" name="Picture 6" descr="View Image"/>
          <p:cNvPicPr>
            <a:picLocks noChangeAspect="1" noChangeArrowheads="1"/>
          </p:cNvPicPr>
          <p:nvPr/>
        </p:nvPicPr>
        <p:blipFill>
          <a:blip r:embed="rId5" cstate="print"/>
          <a:srcRect/>
          <a:stretch>
            <a:fillRect/>
          </a:stretch>
        </p:blipFill>
        <p:spPr bwMode="auto">
          <a:xfrm>
            <a:off x="2590800" y="0"/>
            <a:ext cx="1267358" cy="1676400"/>
          </a:xfrm>
          <a:prstGeom prst="rect">
            <a:avLst/>
          </a:prstGeom>
          <a:noFill/>
        </p:spPr>
      </p:pic>
      <p:pic>
        <p:nvPicPr>
          <p:cNvPr id="173064" name="Picture 8" descr="http://www.angermgmt.com/img/angry_parent.jpg"/>
          <p:cNvPicPr>
            <a:picLocks noChangeAspect="1" noChangeArrowheads="1"/>
          </p:cNvPicPr>
          <p:nvPr/>
        </p:nvPicPr>
        <p:blipFill>
          <a:blip r:embed="rId6" cstate="print"/>
          <a:srcRect/>
          <a:stretch>
            <a:fillRect/>
          </a:stretch>
        </p:blipFill>
        <p:spPr bwMode="auto">
          <a:xfrm>
            <a:off x="2590800" y="1676400"/>
            <a:ext cx="1676400" cy="1600200"/>
          </a:xfrm>
          <a:prstGeom prst="rect">
            <a:avLst/>
          </a:prstGeom>
          <a:noFill/>
        </p:spPr>
      </p:pic>
      <p:pic>
        <p:nvPicPr>
          <p:cNvPr id="173066" name="Picture 10" descr="View Image"/>
          <p:cNvPicPr>
            <a:picLocks noChangeAspect="1" noChangeArrowheads="1"/>
          </p:cNvPicPr>
          <p:nvPr/>
        </p:nvPicPr>
        <p:blipFill>
          <a:blip r:embed="rId7" cstate="print"/>
          <a:srcRect/>
          <a:stretch>
            <a:fillRect/>
          </a:stretch>
        </p:blipFill>
        <p:spPr bwMode="auto">
          <a:xfrm>
            <a:off x="3810000" y="0"/>
            <a:ext cx="1879372" cy="1676400"/>
          </a:xfrm>
          <a:prstGeom prst="rect">
            <a:avLst/>
          </a:prstGeom>
          <a:noFill/>
        </p:spPr>
      </p:pic>
      <p:pic>
        <p:nvPicPr>
          <p:cNvPr id="173068" name="Picture 12" descr="View Image"/>
          <p:cNvPicPr>
            <a:picLocks noChangeAspect="1" noChangeArrowheads="1"/>
          </p:cNvPicPr>
          <p:nvPr/>
        </p:nvPicPr>
        <p:blipFill>
          <a:blip r:embed="rId8" cstate="print"/>
          <a:srcRect/>
          <a:stretch>
            <a:fillRect/>
          </a:stretch>
        </p:blipFill>
        <p:spPr bwMode="auto">
          <a:xfrm>
            <a:off x="2895600" y="3200400"/>
            <a:ext cx="1219200" cy="2032000"/>
          </a:xfrm>
          <a:prstGeom prst="rect">
            <a:avLst/>
          </a:prstGeom>
          <a:noFill/>
        </p:spPr>
      </p:pic>
      <p:pic>
        <p:nvPicPr>
          <p:cNvPr id="173070" name="Picture 14" descr="View Image"/>
          <p:cNvPicPr>
            <a:picLocks noChangeAspect="1" noChangeArrowheads="1"/>
          </p:cNvPicPr>
          <p:nvPr/>
        </p:nvPicPr>
        <p:blipFill>
          <a:blip r:embed="rId9" cstate="print"/>
          <a:srcRect/>
          <a:stretch>
            <a:fillRect/>
          </a:stretch>
        </p:blipFill>
        <p:spPr bwMode="auto">
          <a:xfrm>
            <a:off x="5715000" y="0"/>
            <a:ext cx="1676400" cy="2057400"/>
          </a:xfrm>
          <a:prstGeom prst="rect">
            <a:avLst/>
          </a:prstGeom>
          <a:noFill/>
        </p:spPr>
      </p:pic>
      <p:pic>
        <p:nvPicPr>
          <p:cNvPr id="173072" name="Picture 16" descr="View Image"/>
          <p:cNvPicPr>
            <a:picLocks noChangeAspect="1" noChangeArrowheads="1"/>
          </p:cNvPicPr>
          <p:nvPr/>
        </p:nvPicPr>
        <p:blipFill>
          <a:blip r:embed="rId10" cstate="print"/>
          <a:srcRect/>
          <a:stretch>
            <a:fillRect/>
          </a:stretch>
        </p:blipFill>
        <p:spPr bwMode="auto">
          <a:xfrm>
            <a:off x="6553200" y="4724400"/>
            <a:ext cx="2590800" cy="2133600"/>
          </a:xfrm>
          <a:prstGeom prst="rect">
            <a:avLst/>
          </a:prstGeom>
          <a:noFill/>
        </p:spPr>
      </p:pic>
      <p:pic>
        <p:nvPicPr>
          <p:cNvPr id="173074" name="Picture 18" descr="View Image"/>
          <p:cNvPicPr>
            <a:picLocks noChangeAspect="1" noChangeArrowheads="1"/>
          </p:cNvPicPr>
          <p:nvPr/>
        </p:nvPicPr>
        <p:blipFill>
          <a:blip r:embed="rId11" cstate="print"/>
          <a:srcRect/>
          <a:stretch>
            <a:fillRect/>
          </a:stretch>
        </p:blipFill>
        <p:spPr bwMode="auto">
          <a:xfrm>
            <a:off x="7353300" y="0"/>
            <a:ext cx="1790700" cy="2381250"/>
          </a:xfrm>
          <a:prstGeom prst="rect">
            <a:avLst/>
          </a:prstGeom>
          <a:noFill/>
        </p:spPr>
      </p:pic>
      <p:pic>
        <p:nvPicPr>
          <p:cNvPr id="173076" name="Picture 20" descr="In this Monday, Nov. 23, 2009 photo Denise Anderson, mother of fallen U.S. Army"/>
          <p:cNvPicPr>
            <a:picLocks noChangeAspect="1" noChangeArrowheads="1"/>
          </p:cNvPicPr>
          <p:nvPr/>
        </p:nvPicPr>
        <p:blipFill>
          <a:blip r:embed="rId12" cstate="print"/>
          <a:srcRect/>
          <a:stretch>
            <a:fillRect/>
          </a:stretch>
        </p:blipFill>
        <p:spPr bwMode="auto">
          <a:xfrm>
            <a:off x="2743200" y="5257800"/>
            <a:ext cx="2028825" cy="1600200"/>
          </a:xfrm>
          <a:prstGeom prst="rect">
            <a:avLst/>
          </a:prstGeom>
          <a:noFill/>
        </p:spPr>
      </p:pic>
      <p:pic>
        <p:nvPicPr>
          <p:cNvPr id="173078" name="Picture 22" descr="Elementary Tug-of-war rope 0711ETW"/>
          <p:cNvPicPr>
            <a:picLocks noChangeAspect="1" noChangeArrowheads="1"/>
          </p:cNvPicPr>
          <p:nvPr/>
        </p:nvPicPr>
        <p:blipFill>
          <a:blip r:embed="rId13" cstate="print"/>
          <a:srcRect/>
          <a:stretch>
            <a:fillRect/>
          </a:stretch>
        </p:blipFill>
        <p:spPr bwMode="auto">
          <a:xfrm>
            <a:off x="0" y="5257800"/>
            <a:ext cx="2819400" cy="1600200"/>
          </a:xfrm>
          <a:prstGeom prst="rect">
            <a:avLst/>
          </a:prstGeom>
          <a:noFill/>
        </p:spPr>
      </p:pic>
      <p:pic>
        <p:nvPicPr>
          <p:cNvPr id="10242" name="Picture 2" descr="http://www.tipking.co.uk/a2z_images/trash_can.gif"/>
          <p:cNvPicPr>
            <a:picLocks noChangeAspect="1" noChangeArrowheads="1"/>
          </p:cNvPicPr>
          <p:nvPr/>
        </p:nvPicPr>
        <p:blipFill>
          <a:blip r:embed="rId14" cstate="print"/>
          <a:srcRect/>
          <a:stretch>
            <a:fillRect/>
          </a:stretch>
        </p:blipFill>
        <p:spPr bwMode="auto">
          <a:xfrm>
            <a:off x="4724400" y="4419600"/>
            <a:ext cx="1828800" cy="2438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cs typeface="Times New Roman" pitchFamily="18" charset="0"/>
              </a:rPr>
              <a:t>In Christian Counseling, Collins (1988) reported adolescence means a period of growth and maturity when young people are growing and going through this particular stage of life, it is very important that they maintain healthy communication with parents, teachers, and whoever has influence over life during this stage.</a:t>
            </a:r>
          </a:p>
          <a:p>
            <a:endParaRPr lang="en-US" dirty="0"/>
          </a:p>
        </p:txBody>
      </p:sp>
      <p:sp>
        <p:nvSpPr>
          <p:cNvPr id="3" name="Title 2"/>
          <p:cNvSpPr>
            <a:spLocks noGrp="1"/>
          </p:cNvSpPr>
          <p:nvPr>
            <p:ph type="title"/>
          </p:nvPr>
        </p:nvSpPr>
        <p:spPr/>
        <p:txBody>
          <a:bodyPr/>
          <a:lstStyle/>
          <a:p>
            <a:r>
              <a:rPr lang="en-US" dirty="0" smtClean="0"/>
              <a:t>Adolescents</a:t>
            </a:r>
            <a:endParaRPr lang="en-US" dirty="0"/>
          </a:p>
        </p:txBody>
      </p:sp>
      <p:pic>
        <p:nvPicPr>
          <p:cNvPr id="8196" name="Picture 4" descr="View Image"/>
          <p:cNvPicPr>
            <a:picLocks noChangeAspect="1" noChangeArrowheads="1"/>
          </p:cNvPicPr>
          <p:nvPr/>
        </p:nvPicPr>
        <p:blipFill>
          <a:blip r:embed="rId3" cstate="print"/>
          <a:srcRect/>
          <a:stretch>
            <a:fillRect/>
          </a:stretch>
        </p:blipFill>
        <p:spPr bwMode="auto">
          <a:xfrm>
            <a:off x="6096000" y="4130842"/>
            <a:ext cx="3048000" cy="2727158"/>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Glass (water)</a:t>
            </a:r>
          </a:p>
          <a:p>
            <a:r>
              <a:rPr lang="en-US" dirty="0" smtClean="0"/>
              <a:t>Write negative statements </a:t>
            </a:r>
          </a:p>
          <a:p>
            <a:r>
              <a:rPr lang="en-US" dirty="0" smtClean="0"/>
              <a:t>Write positive statements</a:t>
            </a:r>
          </a:p>
          <a:p>
            <a:pPr>
              <a:buNone/>
            </a:pPr>
            <a:endParaRPr lang="en-US" dirty="0" smtClean="0"/>
          </a:p>
          <a:p>
            <a:r>
              <a:rPr lang="en-US" dirty="0" smtClean="0"/>
              <a:t>This object lesson is to show you how easy the temperament, mood, atmosphere, and attitude of a child can change simply by the words that are deposited </a:t>
            </a:r>
          </a:p>
          <a:p>
            <a:pPr>
              <a:buNone/>
            </a:pPr>
            <a:r>
              <a:rPr lang="en-US" dirty="0" smtClean="0"/>
              <a:t>  into them.</a:t>
            </a:r>
            <a:endParaRPr lang="en-US" dirty="0"/>
          </a:p>
        </p:txBody>
      </p:sp>
      <p:sp>
        <p:nvSpPr>
          <p:cNvPr id="3" name="Title 2"/>
          <p:cNvSpPr>
            <a:spLocks noGrp="1"/>
          </p:cNvSpPr>
          <p:nvPr>
            <p:ph type="title"/>
          </p:nvPr>
        </p:nvSpPr>
        <p:spPr/>
        <p:txBody>
          <a:bodyPr>
            <a:normAutofit fontScale="90000"/>
          </a:bodyPr>
          <a:lstStyle/>
          <a:p>
            <a:r>
              <a:rPr lang="en-US" dirty="0" smtClean="0"/>
              <a:t>Activity (Changing your </a:t>
            </a:r>
            <a:r>
              <a:rPr lang="en-US" dirty="0" err="1" smtClean="0"/>
              <a:t>deposites</a:t>
            </a:r>
            <a:r>
              <a:rPr lang="en-US" dirty="0" smtClean="0"/>
              <a:t>)</a:t>
            </a:r>
            <a:endParaRPr lang="en-US" dirty="0"/>
          </a:p>
        </p:txBody>
      </p:sp>
      <p:pic>
        <p:nvPicPr>
          <p:cNvPr id="34818" name="Picture 2" descr="View Image"/>
          <p:cNvPicPr>
            <a:picLocks noChangeAspect="1" noChangeArrowheads="1"/>
          </p:cNvPicPr>
          <p:nvPr/>
        </p:nvPicPr>
        <p:blipFill>
          <a:blip r:embed="rId3" cstate="print"/>
          <a:srcRect/>
          <a:stretch>
            <a:fillRect/>
          </a:stretch>
        </p:blipFill>
        <p:spPr bwMode="auto">
          <a:xfrm>
            <a:off x="5410200" y="4691559"/>
            <a:ext cx="3371849" cy="2166441"/>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3600" dirty="0" smtClean="0">
                <a:cs typeface="Times New Roman" pitchFamily="18" charset="0"/>
              </a:rPr>
              <a:t>WORDS CAN CHANGE:</a:t>
            </a:r>
          </a:p>
          <a:p>
            <a:pPr marL="624078" indent="-514350">
              <a:buFont typeface="+mj-lt"/>
              <a:buAutoNum type="arabicPeriod"/>
            </a:pPr>
            <a:r>
              <a:rPr lang="en-US" sz="3600" dirty="0" smtClean="0">
                <a:cs typeface="Times New Roman" pitchFamily="18" charset="0"/>
              </a:rPr>
              <a:t>Perspective (worldview)</a:t>
            </a:r>
          </a:p>
          <a:p>
            <a:pPr marL="624078" indent="-514350">
              <a:buFont typeface="+mj-lt"/>
              <a:buAutoNum type="arabicPeriod"/>
            </a:pPr>
            <a:r>
              <a:rPr lang="en-US" sz="3600" dirty="0" smtClean="0">
                <a:cs typeface="Times New Roman" pitchFamily="18" charset="0"/>
              </a:rPr>
              <a:t>What is contained (Belief system)</a:t>
            </a:r>
          </a:p>
          <a:p>
            <a:pPr marL="624078" indent="-514350">
              <a:buFont typeface="+mj-lt"/>
              <a:buAutoNum type="arabicPeriod"/>
            </a:pPr>
            <a:r>
              <a:rPr lang="en-US" sz="3600" dirty="0" smtClean="0">
                <a:cs typeface="Times New Roman" pitchFamily="18" charset="0"/>
              </a:rPr>
              <a:t>Foundation (Standards)</a:t>
            </a:r>
          </a:p>
          <a:p>
            <a:pPr marL="624078" indent="-514350">
              <a:buFont typeface="+mj-lt"/>
              <a:buAutoNum type="arabicPeriod"/>
            </a:pPr>
            <a:r>
              <a:rPr lang="en-US" sz="3600" dirty="0" smtClean="0">
                <a:cs typeface="Times New Roman" pitchFamily="18" charset="0"/>
              </a:rPr>
              <a:t>Feeling (Self-esteem/Emotions)</a:t>
            </a:r>
          </a:p>
          <a:p>
            <a:pPr marL="624078" indent="-514350">
              <a:buFont typeface="+mj-lt"/>
              <a:buAutoNum type="arabicPeriod"/>
            </a:pPr>
            <a:r>
              <a:rPr lang="en-US" sz="3600" dirty="0" smtClean="0">
                <a:cs typeface="Times New Roman" pitchFamily="18" charset="0"/>
              </a:rPr>
              <a:t>Influence (Respect)</a:t>
            </a:r>
          </a:p>
          <a:p>
            <a:pPr marL="624078" indent="-514350">
              <a:buNone/>
            </a:pP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en-US" dirty="0" smtClean="0"/>
              <a:t>Words from Parents</a:t>
            </a:r>
            <a:endParaRPr lang="en-US" dirty="0"/>
          </a:p>
        </p:txBody>
      </p:sp>
      <p:pic>
        <p:nvPicPr>
          <p:cNvPr id="16386" name="Picture 2" descr="View Image"/>
          <p:cNvPicPr>
            <a:picLocks noChangeAspect="1" noChangeArrowheads="1"/>
          </p:cNvPicPr>
          <p:nvPr/>
        </p:nvPicPr>
        <p:blipFill>
          <a:blip r:embed="rId3" cstate="print"/>
          <a:srcRect/>
          <a:stretch>
            <a:fillRect/>
          </a:stretch>
        </p:blipFill>
        <p:spPr bwMode="auto">
          <a:xfrm>
            <a:off x="6477000" y="152400"/>
            <a:ext cx="2381250" cy="238125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Examples of negative statements:</a:t>
            </a:r>
          </a:p>
          <a:p>
            <a:pPr lvl="2"/>
            <a:r>
              <a:rPr lang="en-US" dirty="0" smtClean="0"/>
              <a:t>You can’t do it, you’re not talented enough.</a:t>
            </a:r>
          </a:p>
          <a:p>
            <a:pPr lvl="2"/>
            <a:r>
              <a:rPr lang="en-US" dirty="0" smtClean="0"/>
              <a:t>You get on my nerves.</a:t>
            </a:r>
          </a:p>
          <a:p>
            <a:pPr lvl="2"/>
            <a:r>
              <a:rPr lang="en-US" dirty="0" smtClean="0"/>
              <a:t>Just  leave me alone right now, give me a break.</a:t>
            </a:r>
          </a:p>
          <a:p>
            <a:pPr lvl="2"/>
            <a:r>
              <a:rPr lang="en-US" dirty="0" smtClean="0"/>
              <a:t>Can that wait, it’s not that important.</a:t>
            </a:r>
          </a:p>
          <a:p>
            <a:pPr lvl="2"/>
            <a:r>
              <a:rPr lang="en-US" dirty="0" smtClean="0"/>
              <a:t>How long are you going to fail your classes?</a:t>
            </a:r>
          </a:p>
          <a:p>
            <a:pPr lvl="2"/>
            <a:r>
              <a:rPr lang="en-US" dirty="0" smtClean="0"/>
              <a:t>Why can’t you be like your sister?</a:t>
            </a:r>
          </a:p>
          <a:p>
            <a:pPr lvl="2"/>
            <a:r>
              <a:rPr lang="en-US" dirty="0" smtClean="0"/>
              <a:t>You’re on punishment, don’t ask me for anything.</a:t>
            </a:r>
          </a:p>
          <a:p>
            <a:pPr lvl="2"/>
            <a:r>
              <a:rPr lang="en-US" dirty="0" smtClean="0"/>
              <a:t>You’re average </a:t>
            </a:r>
          </a:p>
          <a:p>
            <a:pPr lvl="2"/>
            <a:r>
              <a:rPr lang="en-US" dirty="0" smtClean="0"/>
              <a:t>I can’t make it tonight</a:t>
            </a:r>
          </a:p>
          <a:p>
            <a:pPr lvl="2"/>
            <a:r>
              <a:rPr lang="en-US" dirty="0" smtClean="0"/>
              <a:t>Not today, I’m busy.</a:t>
            </a:r>
          </a:p>
          <a:p>
            <a:pPr lvl="2"/>
            <a:endParaRPr lang="en-US" dirty="0"/>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Replacing Negative Statements with Positive Statements</a:t>
            </a:r>
            <a:br>
              <a:rPr lang="en-US" dirty="0" smtClean="0"/>
            </a:br>
            <a:r>
              <a:rPr lang="en-US" dirty="0" smtClean="0"/>
              <a:t/>
            </a:r>
            <a:br>
              <a:rPr lang="en-US" dirty="0" smtClean="0"/>
            </a:br>
            <a:endParaRPr lang="en-US" dirty="0"/>
          </a:p>
        </p:txBody>
      </p:sp>
      <p:pic>
        <p:nvPicPr>
          <p:cNvPr id="14340" name="Picture 4" descr="View Image"/>
          <p:cNvPicPr>
            <a:picLocks noChangeAspect="1" noChangeArrowheads="1"/>
          </p:cNvPicPr>
          <p:nvPr/>
        </p:nvPicPr>
        <p:blipFill>
          <a:blip r:embed="rId3" cstate="print"/>
          <a:srcRect/>
          <a:stretch>
            <a:fillRect/>
          </a:stretch>
        </p:blipFill>
        <p:spPr bwMode="auto">
          <a:xfrm>
            <a:off x="6553200" y="4648200"/>
            <a:ext cx="2590800" cy="22098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Examples</a:t>
            </a:r>
          </a:p>
          <a:p>
            <a:pPr lvl="2"/>
            <a:r>
              <a:rPr lang="en-US" sz="2400" dirty="0" smtClean="0"/>
              <a:t>You can do it, I believe in you.</a:t>
            </a:r>
          </a:p>
          <a:p>
            <a:pPr lvl="2"/>
            <a:r>
              <a:rPr lang="en-US" sz="2400" dirty="0" smtClean="0"/>
              <a:t>How was your day? Tell me about it.</a:t>
            </a:r>
          </a:p>
          <a:p>
            <a:pPr lvl="2"/>
            <a:r>
              <a:rPr lang="en-US" sz="2400" dirty="0" smtClean="0"/>
              <a:t>I care about how you feel.</a:t>
            </a:r>
          </a:p>
          <a:p>
            <a:pPr lvl="2"/>
            <a:r>
              <a:rPr lang="en-US" sz="2400" dirty="0" smtClean="0"/>
              <a:t>I can’t wait to spend time with you.</a:t>
            </a:r>
          </a:p>
          <a:p>
            <a:pPr lvl="2"/>
            <a:r>
              <a:rPr lang="en-US" sz="2400" dirty="0" smtClean="0"/>
              <a:t>I’m glad you’re my child.</a:t>
            </a:r>
          </a:p>
          <a:p>
            <a:pPr lvl="2"/>
            <a:r>
              <a:rPr lang="en-US" sz="2400" dirty="0" smtClean="0"/>
              <a:t>You are so smart.</a:t>
            </a:r>
          </a:p>
          <a:p>
            <a:pPr lvl="2"/>
            <a:r>
              <a:rPr lang="en-US" sz="2400" dirty="0" smtClean="0"/>
              <a:t>Don’t worry, you can overcome this. I believe you have what it takes.</a:t>
            </a:r>
          </a:p>
          <a:p>
            <a:pPr lvl="2"/>
            <a:r>
              <a:rPr lang="en-US" sz="2400" dirty="0" smtClean="0"/>
              <a:t>If you need help, I will do whatever it takes to help you.</a:t>
            </a:r>
          </a:p>
          <a:p>
            <a:pPr lvl="2"/>
            <a:endParaRPr lang="en-US" dirty="0" smtClean="0"/>
          </a:p>
          <a:p>
            <a:pPr lvl="2"/>
            <a:endParaRPr lang="en-US" dirty="0"/>
          </a:p>
        </p:txBody>
      </p:sp>
      <p:sp>
        <p:nvSpPr>
          <p:cNvPr id="3" name="Title 2"/>
          <p:cNvSpPr>
            <a:spLocks noGrp="1"/>
          </p:cNvSpPr>
          <p:nvPr>
            <p:ph type="title"/>
          </p:nvPr>
        </p:nvSpPr>
        <p:spPr/>
        <p:txBody>
          <a:bodyPr/>
          <a:lstStyle/>
          <a:p>
            <a:r>
              <a:rPr lang="en-US" dirty="0" smtClean="0"/>
              <a:t>Positive statements </a:t>
            </a:r>
            <a:endParaRPr lang="en-US" dirty="0"/>
          </a:p>
        </p:txBody>
      </p:sp>
      <p:pic>
        <p:nvPicPr>
          <p:cNvPr id="12290" name="Picture 2" descr="View Image"/>
          <p:cNvPicPr>
            <a:picLocks noChangeAspect="1" noChangeArrowheads="1"/>
          </p:cNvPicPr>
          <p:nvPr/>
        </p:nvPicPr>
        <p:blipFill>
          <a:blip r:embed="rId3" cstate="print"/>
          <a:srcRect/>
          <a:stretch>
            <a:fillRect/>
          </a:stretch>
        </p:blipFill>
        <p:spPr bwMode="auto">
          <a:xfrm>
            <a:off x="6762750" y="990600"/>
            <a:ext cx="2381250" cy="238125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cs typeface="Times New Roman" pitchFamily="18" charset="0"/>
              </a:rPr>
              <a:t>Better behavior</a:t>
            </a:r>
          </a:p>
          <a:p>
            <a:r>
              <a:rPr lang="en-US" dirty="0" smtClean="0">
                <a:cs typeface="Times New Roman" pitchFamily="18" charset="0"/>
              </a:rPr>
              <a:t>More self-confidence</a:t>
            </a:r>
          </a:p>
          <a:p>
            <a:r>
              <a:rPr lang="en-US" dirty="0" smtClean="0">
                <a:cs typeface="Times New Roman" pitchFamily="18" charset="0"/>
              </a:rPr>
              <a:t>Weaken peer-pressure </a:t>
            </a:r>
          </a:p>
          <a:p>
            <a:r>
              <a:rPr lang="en-US" dirty="0" smtClean="0">
                <a:cs typeface="Times New Roman" pitchFamily="18" charset="0"/>
              </a:rPr>
              <a:t>Better performance in school</a:t>
            </a:r>
          </a:p>
          <a:p>
            <a:r>
              <a:rPr lang="en-US" dirty="0" smtClean="0">
                <a:cs typeface="Times New Roman" pitchFamily="18" charset="0"/>
              </a:rPr>
              <a:t>Strengthened relationship between child and parent</a:t>
            </a:r>
          </a:p>
          <a:p>
            <a:r>
              <a:rPr lang="en-US" dirty="0" smtClean="0">
                <a:cs typeface="Times New Roman" pitchFamily="18" charset="0"/>
              </a:rPr>
              <a:t>Open communication between child and parent</a:t>
            </a:r>
          </a:p>
          <a:p>
            <a:r>
              <a:rPr lang="en-US" dirty="0" smtClean="0">
                <a:cs typeface="Times New Roman" pitchFamily="18" charset="0"/>
              </a:rPr>
              <a:t>Belief in their future.</a:t>
            </a:r>
            <a:endParaRPr lang="en-US" dirty="0">
              <a:cs typeface="Times New Roman" pitchFamily="18" charset="0"/>
            </a:endParaRPr>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Results of Positive Statements</a:t>
            </a:r>
            <a:br>
              <a:rPr lang="en-US" dirty="0" smtClean="0"/>
            </a:br>
            <a:r>
              <a:rPr lang="en-US" dirty="0" smtClean="0"/>
              <a:t/>
            </a:r>
            <a:br>
              <a:rPr lang="en-US" dirty="0" smtClean="0"/>
            </a:br>
            <a:endParaRPr lang="en-US" dirty="0"/>
          </a:p>
        </p:txBody>
      </p:sp>
      <p:pic>
        <p:nvPicPr>
          <p:cNvPr id="10242" name="Picture 2" descr="View Image"/>
          <p:cNvPicPr>
            <a:picLocks noChangeAspect="1" noChangeArrowheads="1"/>
          </p:cNvPicPr>
          <p:nvPr/>
        </p:nvPicPr>
        <p:blipFill>
          <a:blip r:embed="rId3" cstate="print"/>
          <a:srcRect/>
          <a:stretch>
            <a:fillRect/>
          </a:stretch>
        </p:blipFill>
        <p:spPr bwMode="auto">
          <a:xfrm>
            <a:off x="5867400" y="1371600"/>
            <a:ext cx="2895600" cy="19812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When parents communicate effectively with their children, they are showing them respect. Children then begin to feel that they are heard and understood by their parents, which is a boost to self-esteem. On the other hand, communication between parents and children that is ineffective or negative can lead children to believe that they are unimportant, unheard, or misunderstood. Such children may also come to see their parents as unhelpful and untrustworthy.</a:t>
            </a:r>
            <a:r>
              <a:rPr lang="en-US" sz="2800" dirty="0" smtClean="0">
                <a:cs typeface="Times New Roman" pitchFamily="18" charset="0"/>
              </a:rPr>
              <a:t> (Long &amp; </a:t>
            </a:r>
            <a:r>
              <a:rPr lang="en-US" sz="2800" dirty="0" err="1" smtClean="0">
                <a:cs typeface="Times New Roman" pitchFamily="18" charset="0"/>
              </a:rPr>
              <a:t>Zolten</a:t>
            </a:r>
            <a:r>
              <a:rPr lang="en-US" sz="2800" dirty="0" smtClean="0">
                <a:cs typeface="Times New Roman" pitchFamily="18" charset="0"/>
              </a:rPr>
              <a:t>, 1997)</a:t>
            </a:r>
            <a:endParaRPr lang="en-US" dirty="0"/>
          </a:p>
        </p:txBody>
      </p:sp>
      <p:sp>
        <p:nvSpPr>
          <p:cNvPr id="3" name="Title 2"/>
          <p:cNvSpPr>
            <a:spLocks noGrp="1"/>
          </p:cNvSpPr>
          <p:nvPr>
            <p:ph type="title"/>
          </p:nvPr>
        </p:nvSpPr>
        <p:spPr/>
        <p:txBody>
          <a:bodyPr>
            <a:normAutofit fontScale="90000"/>
          </a:bodyPr>
          <a:lstStyle/>
          <a:p>
            <a:r>
              <a:rPr lang="en-US" dirty="0" smtClean="0"/>
              <a:t>Power of the Spoken word from Parents</a:t>
            </a:r>
            <a:endParaRPr lang="en-US" dirty="0"/>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Praise- Affirming children with encouraging words. (When child does well in school, win a ball game, or nice outfit, do something remarkable, or for no reason at all.)</a:t>
            </a:r>
          </a:p>
          <a:p>
            <a:pPr>
              <a:buNone/>
            </a:pPr>
            <a:endParaRPr lang="en-US" dirty="0" smtClean="0"/>
          </a:p>
          <a:p>
            <a:r>
              <a:rPr lang="en-US" dirty="0" smtClean="0"/>
              <a:t>Reward-Affirming children with tangible items (Movie, certificate, favorite dinner, special activity.) </a:t>
            </a:r>
          </a:p>
          <a:p>
            <a:pPr>
              <a:buNone/>
            </a:pPr>
            <a:endParaRPr lang="en-US" dirty="0" smtClean="0"/>
          </a:p>
          <a:p>
            <a:r>
              <a:rPr lang="en-US" dirty="0" smtClean="0"/>
              <a:t>Time-Affirming children with quality time. (Children spell love TIME.)</a:t>
            </a:r>
          </a:p>
          <a:p>
            <a:pPr>
              <a:buNone/>
            </a:pPr>
            <a:endParaRPr lang="en-US" dirty="0" smtClean="0"/>
          </a:p>
          <a:p>
            <a:r>
              <a:rPr lang="en-US" dirty="0" smtClean="0"/>
              <a:t>Investing- Affirming children by investing in their dreams (Sing, music, arts and crafts, education)</a:t>
            </a:r>
          </a:p>
          <a:p>
            <a:endParaRPr lang="en-US" dirty="0" smtClean="0"/>
          </a:p>
          <a:p>
            <a:endParaRPr lang="en-US" dirty="0"/>
          </a:p>
        </p:txBody>
      </p:sp>
      <p:sp>
        <p:nvSpPr>
          <p:cNvPr id="3" name="Title 2"/>
          <p:cNvSpPr>
            <a:spLocks noGrp="1"/>
          </p:cNvSpPr>
          <p:nvPr>
            <p:ph type="title"/>
          </p:nvPr>
        </p:nvSpPr>
        <p:spPr/>
        <p:txBody>
          <a:bodyPr/>
          <a:lstStyle/>
          <a:p>
            <a:r>
              <a:rPr lang="en-US" dirty="0" smtClean="0"/>
              <a:t>Four ways to affirm your child</a:t>
            </a:r>
            <a:endParaRPr lang="en-US" dirty="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r>
              <a:rPr lang="en-US">
                <a:latin typeface="Constantia" pitchFamily="18" charset="0"/>
              </a:rPr>
              <a:t>Children Learn What They Live</a:t>
            </a:r>
          </a:p>
        </p:txBody>
      </p:sp>
      <p:sp>
        <p:nvSpPr>
          <p:cNvPr id="264195" name="Rectangle 3"/>
          <p:cNvSpPr>
            <a:spLocks noGrp="1" noChangeArrowheads="1"/>
          </p:cNvSpPr>
          <p:nvPr>
            <p:ph type="body" idx="1"/>
          </p:nvPr>
        </p:nvSpPr>
        <p:spPr/>
        <p:txBody>
          <a:bodyPr>
            <a:normAutofit fontScale="92500" lnSpcReduction="10000"/>
          </a:bodyPr>
          <a:lstStyle/>
          <a:p>
            <a:pPr>
              <a:lnSpc>
                <a:spcPct val="80000"/>
              </a:lnSpc>
              <a:buFontTx/>
              <a:buNone/>
            </a:pPr>
            <a:endParaRPr lang="en-US" sz="1800" dirty="0"/>
          </a:p>
          <a:p>
            <a:pPr>
              <a:lnSpc>
                <a:spcPct val="80000"/>
              </a:lnSpc>
              <a:buFontTx/>
              <a:buNone/>
            </a:pPr>
            <a:r>
              <a:rPr lang="en-US" sz="1800" b="1" dirty="0"/>
              <a:t>By Dorothy Law Nolte, Ph.D.</a:t>
            </a:r>
          </a:p>
          <a:p>
            <a:pPr algn="ctr">
              <a:lnSpc>
                <a:spcPct val="80000"/>
              </a:lnSpc>
              <a:buFontTx/>
              <a:buNone/>
            </a:pPr>
            <a:r>
              <a:rPr lang="en-US" sz="1800" dirty="0"/>
              <a:t>If children live with criticism, they learn to condemn.</a:t>
            </a:r>
            <a:br>
              <a:rPr lang="en-US" sz="1800" dirty="0"/>
            </a:br>
            <a:r>
              <a:rPr lang="en-US" sz="1800" dirty="0"/>
              <a:t>If children live with hostility, they learn to fight.</a:t>
            </a:r>
            <a:br>
              <a:rPr lang="en-US" sz="1800" dirty="0"/>
            </a:br>
            <a:r>
              <a:rPr lang="en-US" sz="1800" dirty="0"/>
              <a:t>If children live with fear, they learn to be apprehensive.</a:t>
            </a:r>
            <a:br>
              <a:rPr lang="en-US" sz="1800" dirty="0"/>
            </a:br>
            <a:r>
              <a:rPr lang="en-US" sz="1800" dirty="0"/>
              <a:t>If children live with pity, they learn to feel sorry for themselves.</a:t>
            </a:r>
            <a:br>
              <a:rPr lang="en-US" sz="1800" dirty="0"/>
            </a:br>
            <a:r>
              <a:rPr lang="en-US" sz="1800" dirty="0"/>
              <a:t>If children live with ridicule, they learn to feel shy.</a:t>
            </a:r>
            <a:br>
              <a:rPr lang="en-US" sz="1800" dirty="0"/>
            </a:br>
            <a:r>
              <a:rPr lang="en-US" sz="1800" dirty="0"/>
              <a:t>If children live with jealousy, they learn to feel envy.</a:t>
            </a:r>
            <a:br>
              <a:rPr lang="en-US" sz="1800" dirty="0"/>
            </a:br>
            <a:r>
              <a:rPr lang="en-US" sz="1800" dirty="0"/>
              <a:t>If children live with shame, they learn to feel guilty.</a:t>
            </a:r>
            <a:br>
              <a:rPr lang="en-US" sz="1800" dirty="0"/>
            </a:br>
            <a:r>
              <a:rPr lang="en-US" sz="1800" dirty="0"/>
              <a:t>If children live with encouragement, they learn confidence.</a:t>
            </a:r>
            <a:br>
              <a:rPr lang="en-US" sz="1800" dirty="0"/>
            </a:br>
            <a:r>
              <a:rPr lang="en-US" sz="1800" dirty="0"/>
              <a:t>If children live with tolerance, they learn patience.</a:t>
            </a:r>
            <a:br>
              <a:rPr lang="en-US" sz="1800" dirty="0"/>
            </a:br>
            <a:r>
              <a:rPr lang="en-US" sz="1800" dirty="0"/>
              <a:t>If children live with praise, they learn appreciation.</a:t>
            </a:r>
            <a:br>
              <a:rPr lang="en-US" sz="1800" dirty="0"/>
            </a:br>
            <a:r>
              <a:rPr lang="en-US" sz="1800" dirty="0"/>
              <a:t>If children live with acceptance, they learn to love.</a:t>
            </a:r>
            <a:br>
              <a:rPr lang="en-US" sz="1800" dirty="0"/>
            </a:br>
            <a:r>
              <a:rPr lang="en-US" sz="1800" dirty="0"/>
              <a:t>If children live with approval, they learn to like themselves.</a:t>
            </a:r>
            <a:br>
              <a:rPr lang="en-US" sz="1800" dirty="0"/>
            </a:br>
            <a:r>
              <a:rPr lang="en-US" sz="1800" dirty="0"/>
              <a:t>If children live with recognition, they learn it is good to have a goal.</a:t>
            </a:r>
            <a:br>
              <a:rPr lang="en-US" sz="1800" dirty="0"/>
            </a:br>
            <a:r>
              <a:rPr lang="en-US" sz="1800" dirty="0"/>
              <a:t>If children live with sharing, they learn generosity.</a:t>
            </a:r>
            <a:br>
              <a:rPr lang="en-US" sz="1800" dirty="0"/>
            </a:br>
            <a:r>
              <a:rPr lang="en-US" sz="1800" dirty="0"/>
              <a:t>If children live with honesty, they learn truthfulness.</a:t>
            </a:r>
            <a:br>
              <a:rPr lang="en-US" sz="1800" dirty="0"/>
            </a:br>
            <a:r>
              <a:rPr lang="en-US" sz="1800" dirty="0"/>
              <a:t>If children live with fairness, they learn justice.</a:t>
            </a:r>
            <a:br>
              <a:rPr lang="en-US" sz="1800" dirty="0"/>
            </a:br>
            <a:r>
              <a:rPr lang="en-US" sz="1800" dirty="0"/>
              <a:t>If children live with kindness and consideration, they learn respect.</a:t>
            </a:r>
            <a:br>
              <a:rPr lang="en-US" sz="1800" dirty="0"/>
            </a:br>
            <a:r>
              <a:rPr lang="en-US" sz="1800" dirty="0"/>
              <a:t>If children live with security, they learn to have faith in themselves and in those about them.</a:t>
            </a:r>
            <a:br>
              <a:rPr lang="en-US" sz="1800" dirty="0"/>
            </a:br>
            <a:r>
              <a:rPr lang="en-US" sz="1800" dirty="0"/>
              <a:t>If children live with friendliness, they learn the world is a nice place in which to live.</a:t>
            </a:r>
            <a:r>
              <a:rPr lang="en-US" sz="800" dirty="0"/>
              <a:t/>
            </a:r>
            <a:br>
              <a:rPr lang="en-US" sz="800" dirty="0"/>
            </a:br>
            <a:endParaRPr lang="en-US" sz="800"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sz="2200" dirty="0" smtClean="0">
                <a:latin typeface="Times New Roman" pitchFamily="18" charset="0"/>
                <a:cs typeface="Times New Roman" pitchFamily="18" charset="0"/>
              </a:rPr>
              <a:t>Burke, M.(2004).</a:t>
            </a:r>
            <a:r>
              <a:rPr lang="en-US" sz="2000" dirty="0" smtClean="0">
                <a:solidFill>
                  <a:schemeClr val="tx1">
                    <a:lumMod val="95000"/>
                    <a:lumOff val="5000"/>
                  </a:schemeClr>
                </a:solidFill>
                <a:latin typeface="Times New Roman" pitchFamily="18" charset="0"/>
                <a:cs typeface="Times New Roman" pitchFamily="18" charset="0"/>
              </a:rPr>
              <a:t>http://www.permanente.net/homepage/kaiser/pages/f</a:t>
            </a:r>
          </a:p>
          <a:p>
            <a:pPr>
              <a:buNone/>
            </a:pPr>
            <a:r>
              <a:rPr lang="en-US" sz="2000" dirty="0" smtClean="0">
                <a:solidFill>
                  <a:schemeClr val="tx1">
                    <a:lumMod val="95000"/>
                    <a:lumOff val="5000"/>
                  </a:schemeClr>
                </a:solidFill>
                <a:latin typeface="Times New Roman" pitchFamily="18" charset="0"/>
                <a:cs typeface="Times New Roman" pitchFamily="18" charset="0"/>
              </a:rPr>
              <a:t>23770.html</a:t>
            </a:r>
          </a:p>
          <a:p>
            <a:endParaRPr lang="en-US" sz="2000" dirty="0" smtClean="0">
              <a:solidFill>
                <a:schemeClr val="tx1">
                  <a:lumMod val="95000"/>
                  <a:lumOff val="5000"/>
                </a:schemeClr>
              </a:solidFill>
              <a:latin typeface="Times New Roman" pitchFamily="18" charset="0"/>
              <a:cs typeface="Times New Roman" pitchFamily="18" charset="0"/>
            </a:endParaRPr>
          </a:p>
          <a:p>
            <a:r>
              <a:rPr lang="en-US" sz="2000" dirty="0" smtClean="0">
                <a:solidFill>
                  <a:schemeClr val="tx1">
                    <a:lumMod val="95000"/>
                    <a:lumOff val="5000"/>
                  </a:schemeClr>
                </a:solidFill>
                <a:latin typeface="Times New Roman" pitchFamily="18" charset="0"/>
                <a:cs typeface="Times New Roman" pitchFamily="18" charset="0"/>
              </a:rPr>
              <a:t>Collins, G. R. (1988).</a:t>
            </a:r>
            <a:r>
              <a:rPr lang="en-US" sz="2000" i="1" dirty="0" smtClean="0">
                <a:solidFill>
                  <a:schemeClr val="tx1">
                    <a:lumMod val="95000"/>
                    <a:lumOff val="5000"/>
                  </a:schemeClr>
                </a:solidFill>
                <a:latin typeface="Times New Roman" pitchFamily="18" charset="0"/>
                <a:cs typeface="Times New Roman" pitchFamily="18" charset="0"/>
              </a:rPr>
              <a:t> Christian counseling: A comprehensive guide</a:t>
            </a:r>
            <a:r>
              <a:rPr lang="en-US" sz="2000" dirty="0" smtClean="0">
                <a:solidFill>
                  <a:schemeClr val="tx1">
                    <a:lumMod val="95000"/>
                    <a:lumOff val="5000"/>
                  </a:schemeClr>
                </a:solidFill>
                <a:latin typeface="Times New Roman" pitchFamily="18" charset="0"/>
                <a:cs typeface="Times New Roman" pitchFamily="18" charset="0"/>
              </a:rPr>
              <a:t>. Revised Edition. W Publishing Group.</a:t>
            </a:r>
          </a:p>
          <a:p>
            <a:endParaRPr lang="en-US" sz="2000" dirty="0" smtClean="0">
              <a:solidFill>
                <a:schemeClr val="tx1">
                  <a:lumMod val="95000"/>
                  <a:lumOff val="5000"/>
                </a:schemeClr>
              </a:solidFill>
              <a:latin typeface="Times New Roman" pitchFamily="18" charset="0"/>
              <a:cs typeface="Times New Roman" pitchFamily="18" charset="0"/>
            </a:endParaRPr>
          </a:p>
          <a:p>
            <a:r>
              <a:rPr lang="en-US" sz="2000" dirty="0" smtClean="0">
                <a:solidFill>
                  <a:schemeClr val="tx1">
                    <a:lumMod val="95000"/>
                    <a:lumOff val="5000"/>
                  </a:schemeClr>
                </a:solidFill>
                <a:latin typeface="Times New Roman" pitchFamily="18" charset="0"/>
                <a:cs typeface="Times New Roman" pitchFamily="18" charset="0"/>
              </a:rPr>
              <a:t>Corey, G. (2009). </a:t>
            </a:r>
            <a:r>
              <a:rPr lang="en-US" sz="2000" i="1" dirty="0" smtClean="0">
                <a:solidFill>
                  <a:schemeClr val="tx1">
                    <a:lumMod val="95000"/>
                    <a:lumOff val="5000"/>
                  </a:schemeClr>
                </a:solidFill>
                <a:latin typeface="Times New Roman" pitchFamily="18" charset="0"/>
                <a:cs typeface="Times New Roman" pitchFamily="18" charset="0"/>
              </a:rPr>
              <a:t>Theory and Practice of Counseling and Psychotherapy. </a:t>
            </a:r>
            <a:r>
              <a:rPr lang="en-US" sz="2000" dirty="0" smtClean="0">
                <a:solidFill>
                  <a:schemeClr val="tx1">
                    <a:lumMod val="95000"/>
                    <a:lumOff val="5000"/>
                  </a:schemeClr>
                </a:solidFill>
                <a:latin typeface="Times New Roman" pitchFamily="18" charset="0"/>
                <a:cs typeface="Times New Roman" pitchFamily="18" charset="0"/>
              </a:rPr>
              <a:t>(8th Ed.) Belmont, CA: Thomson Higher Education.</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Kristen, Z. Long, N. (1997) Department of Pediatrics, University of Arkansas for Medical Sciences http://www.parentinged.org/handout3/General%20Parenting%20Information/parent%20to%20child.htm</a:t>
            </a:r>
          </a:p>
          <a:p>
            <a:endParaRPr lang="en-US" sz="2000" dirty="0" smtClean="0">
              <a:latin typeface="Times New Roman" pitchFamily="18" charset="0"/>
              <a:cs typeface="Times New Roman" pitchFamily="18" charset="0"/>
            </a:endParaRPr>
          </a:p>
          <a:p>
            <a:r>
              <a:rPr lang="en-US" sz="2000" dirty="0" err="1" smtClean="0">
                <a:latin typeface="Times New Roman" pitchFamily="18" charset="0"/>
                <a:cs typeface="Times New Roman" pitchFamily="18" charset="0"/>
              </a:rPr>
              <a:t>Slattengren</a:t>
            </a:r>
            <a:r>
              <a:rPr lang="en-US" sz="2000" dirty="0" smtClean="0">
                <a:latin typeface="Times New Roman" pitchFamily="18" charset="0"/>
                <a:cs typeface="Times New Roman" pitchFamily="18" charset="0"/>
              </a:rPr>
              <a:t>, K. (ND). http://www.selfgrowth.com/articles/whats_the_tone_of_your_home</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a:buNone/>
            </a:pPr>
            <a:endParaRPr lang="en-US" dirty="0" smtClean="0"/>
          </a:p>
          <a:p>
            <a:endParaRPr lang="en-US" dirty="0" smtClean="0"/>
          </a:p>
        </p:txBody>
      </p:sp>
      <p:sp>
        <p:nvSpPr>
          <p:cNvPr id="3" name="Title 2"/>
          <p:cNvSpPr>
            <a:spLocks noGrp="1"/>
          </p:cNvSpPr>
          <p:nvPr>
            <p:ph type="title"/>
          </p:nvPr>
        </p:nvSpPr>
        <p:spPr/>
        <p:txBody>
          <a:bodyPr/>
          <a:lstStyle/>
          <a:p>
            <a:r>
              <a:rPr lang="en-US" dirty="0" smtClean="0"/>
              <a:t>References</a:t>
            </a:r>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buNone/>
            </a:pPr>
            <a:r>
              <a:rPr lang="en-US" sz="3600" dirty="0" smtClean="0">
                <a:cs typeface="Times New Roman" pitchFamily="18" charset="0"/>
              </a:rPr>
              <a:t>IMAGINE…</a:t>
            </a:r>
          </a:p>
          <a:p>
            <a:r>
              <a:rPr lang="en-US" sz="2800" dirty="0" smtClean="0">
                <a:cs typeface="Times New Roman" pitchFamily="18" charset="0"/>
              </a:rPr>
              <a:t>Young man inspired by an English </a:t>
            </a:r>
          </a:p>
          <a:p>
            <a:pPr>
              <a:buNone/>
            </a:pPr>
            <a:r>
              <a:rPr lang="en-US" sz="2800" dirty="0" smtClean="0">
                <a:cs typeface="Times New Roman" pitchFamily="18" charset="0"/>
              </a:rPr>
              <a:t>teacher starts writing poetry at15 </a:t>
            </a:r>
          </a:p>
          <a:p>
            <a:pPr>
              <a:buNone/>
            </a:pPr>
            <a:r>
              <a:rPr lang="en-US" sz="2800" dirty="0" smtClean="0">
                <a:cs typeface="Times New Roman" pitchFamily="18" charset="0"/>
              </a:rPr>
              <a:t>years old. Now young man wants to be </a:t>
            </a:r>
          </a:p>
          <a:p>
            <a:pPr>
              <a:buNone/>
            </a:pPr>
            <a:r>
              <a:rPr lang="en-US" sz="2800" dirty="0" smtClean="0">
                <a:cs typeface="Times New Roman" pitchFamily="18" charset="0"/>
              </a:rPr>
              <a:t>a writer. </a:t>
            </a:r>
          </a:p>
          <a:p>
            <a:pPr>
              <a:buNone/>
            </a:pPr>
            <a:endParaRPr lang="en-US" sz="2800" dirty="0" smtClean="0">
              <a:cs typeface="Times New Roman" pitchFamily="18" charset="0"/>
            </a:endParaRPr>
          </a:p>
          <a:p>
            <a:r>
              <a:rPr lang="en-US" sz="2800" dirty="0" smtClean="0">
                <a:cs typeface="Times New Roman" pitchFamily="18" charset="0"/>
              </a:rPr>
              <a:t>Parent comes home from work </a:t>
            </a:r>
          </a:p>
          <a:p>
            <a:pPr>
              <a:buNone/>
            </a:pPr>
            <a:r>
              <a:rPr lang="en-US" sz="2800" dirty="0" smtClean="0">
                <a:cs typeface="Times New Roman" pitchFamily="18" charset="0"/>
              </a:rPr>
              <a:t>stressed, yells at son about messy room, and tells him his poetry practice is getting on her nerves, and that he is wasting his time writing poetry. Son, Starts to fail English, and tells his </a:t>
            </a:r>
          </a:p>
          <a:p>
            <a:pPr>
              <a:buNone/>
            </a:pPr>
            <a:r>
              <a:rPr lang="en-US" sz="2800" dirty="0" smtClean="0">
                <a:cs typeface="Times New Roman" pitchFamily="18" charset="0"/>
              </a:rPr>
              <a:t>teacher he does not care anymore.</a:t>
            </a:r>
          </a:p>
          <a:p>
            <a:pPr>
              <a:buNone/>
            </a:pPr>
            <a:endParaRPr lang="en-US" sz="2800" dirty="0" smtClean="0">
              <a:cs typeface="Times New Roman" pitchFamily="18" charset="0"/>
            </a:endParaRPr>
          </a:p>
          <a:p>
            <a:pPr>
              <a:buNone/>
            </a:pPr>
            <a:endParaRPr lang="en-US" sz="2800" dirty="0" smtClean="0">
              <a:cs typeface="Times New Roman" pitchFamily="18" charset="0"/>
            </a:endParaRPr>
          </a:p>
          <a:p>
            <a:pPr>
              <a:buNone/>
            </a:pPr>
            <a:endParaRPr lang="en-US" sz="2800" dirty="0" smtClean="0">
              <a:cs typeface="Times New Roman" pitchFamily="18" charset="0"/>
            </a:endParaRPr>
          </a:p>
          <a:p>
            <a:pPr lvl="3"/>
            <a:endParaRPr lang="en-US" sz="1600"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t>Situational introduction</a:t>
            </a:r>
            <a:endParaRPr lang="en-US" dirty="0"/>
          </a:p>
        </p:txBody>
      </p:sp>
      <p:pic>
        <p:nvPicPr>
          <p:cNvPr id="5" name="Picture 5" descr="Pain"/>
          <p:cNvPicPr>
            <a:picLocks noChangeAspect="1" noChangeArrowheads="1"/>
          </p:cNvPicPr>
          <p:nvPr/>
        </p:nvPicPr>
        <p:blipFill>
          <a:blip r:embed="rId3" cstate="print"/>
          <a:srcRect/>
          <a:stretch>
            <a:fillRect/>
          </a:stretch>
        </p:blipFill>
        <p:spPr bwMode="auto">
          <a:xfrm>
            <a:off x="6934200" y="1295400"/>
            <a:ext cx="1905000" cy="26035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pPr>
              <a:buNone/>
            </a:pPr>
            <a:r>
              <a:rPr lang="en-US" sz="3600" dirty="0" smtClean="0"/>
              <a:t>  </a:t>
            </a:r>
            <a:r>
              <a:rPr lang="en-US" sz="2800" dirty="0" smtClean="0">
                <a:cs typeface="Times New Roman" pitchFamily="18" charset="0"/>
              </a:rPr>
              <a:t>What do you think caused this young man to lose interest in something he loved, and ultimately cause him to start failing his English class?</a:t>
            </a:r>
            <a:endParaRPr lang="en-US" sz="2800" dirty="0">
              <a:cs typeface="Times New Roman" pitchFamily="18" charset="0"/>
            </a:endParaRPr>
          </a:p>
        </p:txBody>
      </p:sp>
      <p:sp>
        <p:nvSpPr>
          <p:cNvPr id="3" name="Title 2"/>
          <p:cNvSpPr>
            <a:spLocks noGrp="1"/>
          </p:cNvSpPr>
          <p:nvPr>
            <p:ph type="title"/>
          </p:nvPr>
        </p:nvSpPr>
        <p:spPr/>
        <p:txBody>
          <a:bodyPr/>
          <a:lstStyle/>
          <a:p>
            <a:r>
              <a:rPr lang="en-US" dirty="0" smtClean="0"/>
              <a:t>IMPORTANT QUESTION</a:t>
            </a:r>
            <a:endParaRPr lang="en-US" dirty="0"/>
          </a:p>
        </p:txBody>
      </p:sp>
      <p:pic>
        <p:nvPicPr>
          <p:cNvPr id="4098" name="Picture 2" descr="View Image"/>
          <p:cNvPicPr>
            <a:picLocks noChangeAspect="1" noChangeArrowheads="1"/>
          </p:cNvPicPr>
          <p:nvPr/>
        </p:nvPicPr>
        <p:blipFill>
          <a:blip r:embed="rId3" cstate="print"/>
          <a:srcRect/>
          <a:stretch>
            <a:fillRect/>
          </a:stretch>
        </p:blipFill>
        <p:spPr bwMode="auto">
          <a:xfrm>
            <a:off x="5181600" y="3962400"/>
            <a:ext cx="3962400" cy="28956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cs typeface="Times New Roman" pitchFamily="18" charset="0"/>
              </a:rPr>
              <a:t>Parents play a lead role in setting the overall tone in their families. Parents whose overall tone tends to be negative often have homes filled with stress and tension. (</a:t>
            </a:r>
            <a:r>
              <a:rPr lang="en-US" dirty="0" err="1" smtClean="0">
                <a:cs typeface="Times New Roman" pitchFamily="18" charset="0"/>
              </a:rPr>
              <a:t>Slattengren</a:t>
            </a:r>
            <a:r>
              <a:rPr lang="en-US" dirty="0" smtClean="0">
                <a:cs typeface="Times New Roman" pitchFamily="18" charset="0"/>
              </a:rPr>
              <a:t>, ND)</a:t>
            </a:r>
          </a:p>
          <a:p>
            <a:pPr>
              <a:buNone/>
            </a:pPr>
            <a:r>
              <a:rPr lang="en-US" dirty="0" smtClean="0"/>
              <a:t/>
            </a:r>
            <a:br>
              <a:rPr lang="en-US" dirty="0" smtClean="0"/>
            </a:br>
            <a:endParaRPr lang="en-US" dirty="0"/>
          </a:p>
        </p:txBody>
      </p:sp>
      <p:sp>
        <p:nvSpPr>
          <p:cNvPr id="3" name="Title 2"/>
          <p:cNvSpPr>
            <a:spLocks noGrp="1"/>
          </p:cNvSpPr>
          <p:nvPr>
            <p:ph type="title"/>
          </p:nvPr>
        </p:nvSpPr>
        <p:spPr/>
        <p:txBody>
          <a:bodyPr>
            <a:normAutofit fontScale="90000"/>
          </a:bodyPr>
          <a:lstStyle/>
          <a:p>
            <a:r>
              <a:rPr lang="en-US" dirty="0" smtClean="0"/>
              <a:t>Parents set the tone in their homes</a:t>
            </a:r>
            <a:endParaRPr lang="en-US" dirty="0"/>
          </a:p>
        </p:txBody>
      </p:sp>
      <p:pic>
        <p:nvPicPr>
          <p:cNvPr id="4" name="Picture 6" descr="View Image"/>
          <p:cNvPicPr>
            <a:picLocks noChangeAspect="1" noChangeArrowheads="1"/>
          </p:cNvPicPr>
          <p:nvPr/>
        </p:nvPicPr>
        <p:blipFill>
          <a:blip r:embed="rId3" cstate="print"/>
          <a:srcRect/>
          <a:stretch>
            <a:fillRect/>
          </a:stretch>
        </p:blipFill>
        <p:spPr bwMode="auto">
          <a:xfrm>
            <a:off x="3200400" y="3200400"/>
            <a:ext cx="2667000" cy="31242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cs typeface="Times New Roman" pitchFamily="18" charset="0"/>
              </a:rPr>
              <a:t>Children learn how to communicate by watching their parents. If parents communicate openly and effectively, chances are that their children will, too. Good communication skills will benefit children for their entire lives. Children begin to form ideas and beliefs about themselves based on how their parents communicate with them. (Long &amp; </a:t>
            </a:r>
            <a:r>
              <a:rPr lang="en-US" sz="2400" dirty="0" err="1" smtClean="0">
                <a:cs typeface="Times New Roman" pitchFamily="18" charset="0"/>
              </a:rPr>
              <a:t>Zolten</a:t>
            </a:r>
            <a:r>
              <a:rPr lang="en-US" sz="2400" dirty="0" smtClean="0">
                <a:cs typeface="Times New Roman" pitchFamily="18" charset="0"/>
              </a:rPr>
              <a:t>, 1997)</a:t>
            </a:r>
          </a:p>
          <a:p>
            <a:endParaRPr lang="en-US" dirty="0" smtClean="0"/>
          </a:p>
          <a:p>
            <a:endParaRPr lang="en-US" dirty="0"/>
          </a:p>
        </p:txBody>
      </p:sp>
      <p:sp>
        <p:nvSpPr>
          <p:cNvPr id="3" name="Title 2"/>
          <p:cNvSpPr>
            <a:spLocks noGrp="1"/>
          </p:cNvSpPr>
          <p:nvPr>
            <p:ph type="title"/>
          </p:nvPr>
        </p:nvSpPr>
        <p:spPr/>
        <p:txBody>
          <a:bodyPr/>
          <a:lstStyle/>
          <a:p>
            <a:r>
              <a:rPr lang="en-US" dirty="0" smtClean="0"/>
              <a:t>Caught instead of taught</a:t>
            </a:r>
            <a:endParaRPr lang="en-US" dirty="0"/>
          </a:p>
        </p:txBody>
      </p:sp>
      <p:pic>
        <p:nvPicPr>
          <p:cNvPr id="4" name="Picture 7" descr="View Image"/>
          <p:cNvPicPr>
            <a:picLocks noChangeAspect="1" noChangeArrowheads="1"/>
          </p:cNvPicPr>
          <p:nvPr/>
        </p:nvPicPr>
        <p:blipFill>
          <a:blip r:embed="rId3" cstate="print"/>
          <a:srcRect/>
          <a:stretch>
            <a:fillRect/>
          </a:stretch>
        </p:blipFill>
        <p:spPr bwMode="auto">
          <a:xfrm>
            <a:off x="5181600" y="4648200"/>
            <a:ext cx="2057400" cy="2057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mj-lt"/>
                <a:cs typeface="Times New Roman" pitchFamily="18" charset="0"/>
                <a:hlinkClick r:id="rId3"/>
              </a:rPr>
              <a:t>http://www.blueribbonmovie.com/</a:t>
            </a:r>
            <a:endParaRPr lang="en-US" dirty="0" smtClean="0">
              <a:latin typeface="+mj-lt"/>
              <a:cs typeface="Times New Roman" pitchFamily="18" charset="0"/>
            </a:endParaRPr>
          </a:p>
          <a:p>
            <a:endParaRPr lang="en-US" dirty="0" smtClean="0"/>
          </a:p>
          <a:p>
            <a:endParaRPr lang="en-US" dirty="0" smtClean="0">
              <a:latin typeface="Times New Roman" pitchFamily="18" charset="0"/>
              <a:cs typeface="Times New Roman" pitchFamily="18" charset="0"/>
            </a:endParaRPr>
          </a:p>
          <a:p>
            <a:pPr>
              <a:buNone/>
            </a:pPr>
            <a:r>
              <a:rPr lang="en-US" dirty="0" smtClean="0">
                <a:latin typeface="+mj-lt"/>
                <a:cs typeface="Times New Roman" pitchFamily="18" charset="0"/>
              </a:rPr>
              <a:t>  Let’s view this video to see why it is vitally important for children to communicate with their parents in a healthy manner.</a:t>
            </a:r>
            <a:endParaRPr lang="en-US" dirty="0">
              <a:latin typeface="+mj-lt"/>
              <a:cs typeface="Times New Roman" pitchFamily="18" charset="0"/>
            </a:endParaRPr>
          </a:p>
        </p:txBody>
      </p:sp>
      <p:sp>
        <p:nvSpPr>
          <p:cNvPr id="3" name="Title 2"/>
          <p:cNvSpPr>
            <a:spLocks noGrp="1"/>
          </p:cNvSpPr>
          <p:nvPr>
            <p:ph type="title"/>
          </p:nvPr>
        </p:nvSpPr>
        <p:spPr/>
        <p:txBody>
          <a:bodyPr/>
          <a:lstStyle/>
          <a:p>
            <a:r>
              <a:rPr lang="en-US" dirty="0" smtClean="0"/>
              <a:t>The Video</a:t>
            </a:r>
            <a:endParaRPr lang="en-US" dirty="0"/>
          </a:p>
        </p:txBody>
      </p:sp>
      <p:pic>
        <p:nvPicPr>
          <p:cNvPr id="4" name="Picture 8" descr="View Image"/>
          <p:cNvPicPr>
            <a:picLocks noChangeAspect="1" noChangeArrowheads="1"/>
          </p:cNvPicPr>
          <p:nvPr/>
        </p:nvPicPr>
        <p:blipFill>
          <a:blip r:embed="rId4" cstate="print"/>
          <a:srcRect/>
          <a:stretch>
            <a:fillRect/>
          </a:stretch>
        </p:blipFill>
        <p:spPr bwMode="auto">
          <a:xfrm>
            <a:off x="6400800" y="4699204"/>
            <a:ext cx="2743200" cy="2158796"/>
          </a:xfrm>
          <a:prstGeom prst="rect">
            <a:avLst/>
          </a:prstGeom>
          <a:noFill/>
        </p:spPr>
      </p:pic>
      <p:pic>
        <p:nvPicPr>
          <p:cNvPr id="5" name="Picture 6" descr="View Image"/>
          <p:cNvPicPr>
            <a:picLocks noChangeAspect="1" noChangeArrowheads="1"/>
          </p:cNvPicPr>
          <p:nvPr/>
        </p:nvPicPr>
        <p:blipFill>
          <a:blip r:embed="rId5" cstate="print"/>
          <a:srcRect/>
          <a:stretch>
            <a:fillRect/>
          </a:stretch>
        </p:blipFill>
        <p:spPr bwMode="auto">
          <a:xfrm>
            <a:off x="6858000" y="152400"/>
            <a:ext cx="2143125" cy="24384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View Image">
            <a:hlinkClick r:id="rId3"/>
          </p:cNvPr>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2" name="Content Placeholder 1"/>
          <p:cNvSpPr>
            <a:spLocks noGrp="1"/>
          </p:cNvSpPr>
          <p:nvPr>
            <p:ph idx="1"/>
          </p:nvPr>
        </p:nvSpPr>
        <p:spPr/>
        <p:txBody>
          <a:bodyPr/>
          <a:lstStyle/>
          <a:p>
            <a:r>
              <a:rPr lang="en-US" sz="4800" dirty="0" smtClean="0">
                <a:solidFill>
                  <a:schemeClr val="bg1">
                    <a:lumMod val="95000"/>
                  </a:schemeClr>
                </a:solidFill>
                <a:cs typeface="Times New Roman" pitchFamily="18" charset="0"/>
              </a:rPr>
              <a:t>Proverbs 18:21, </a:t>
            </a:r>
            <a:r>
              <a:rPr lang="en-US" sz="4800" dirty="0" smtClean="0">
                <a:solidFill>
                  <a:schemeClr val="tx1">
                    <a:lumMod val="95000"/>
                    <a:lumOff val="5000"/>
                  </a:schemeClr>
                </a:solidFill>
                <a:cs typeface="Times New Roman" pitchFamily="18" charset="0"/>
              </a:rPr>
              <a:t>“Death </a:t>
            </a:r>
            <a:r>
              <a:rPr lang="en-US" sz="4800" dirty="0" smtClean="0">
                <a:solidFill>
                  <a:schemeClr val="bg1">
                    <a:lumMod val="95000"/>
                  </a:schemeClr>
                </a:solidFill>
                <a:cs typeface="Times New Roman" pitchFamily="18" charset="0"/>
              </a:rPr>
              <a:t>and life</a:t>
            </a:r>
            <a:r>
              <a:rPr lang="en-US" sz="4800" dirty="0" smtClean="0">
                <a:solidFill>
                  <a:schemeClr val="tx1">
                    <a:lumMod val="95000"/>
                    <a:lumOff val="5000"/>
                  </a:schemeClr>
                </a:solidFill>
                <a:cs typeface="Times New Roman" pitchFamily="18" charset="0"/>
              </a:rPr>
              <a:t> </a:t>
            </a:r>
            <a:r>
              <a:rPr lang="en-US" sz="4800" dirty="0" smtClean="0">
                <a:solidFill>
                  <a:schemeClr val="bg1">
                    <a:lumMod val="95000"/>
                  </a:schemeClr>
                </a:solidFill>
                <a:cs typeface="Times New Roman" pitchFamily="18" charset="0"/>
              </a:rPr>
              <a:t>are in the </a:t>
            </a:r>
            <a:r>
              <a:rPr lang="en-US" sz="4800" dirty="0" smtClean="0">
                <a:solidFill>
                  <a:schemeClr val="tx1">
                    <a:lumMod val="95000"/>
                    <a:lumOff val="5000"/>
                  </a:schemeClr>
                </a:solidFill>
                <a:cs typeface="Times New Roman" pitchFamily="18" charset="0"/>
              </a:rPr>
              <a:t>power</a:t>
            </a:r>
            <a:r>
              <a:rPr lang="en-US" sz="4800" dirty="0" smtClean="0">
                <a:solidFill>
                  <a:schemeClr val="bg1">
                    <a:lumMod val="95000"/>
                  </a:schemeClr>
                </a:solidFill>
                <a:cs typeface="Times New Roman" pitchFamily="18" charset="0"/>
              </a:rPr>
              <a:t> of the tongue</a:t>
            </a:r>
            <a:r>
              <a:rPr lang="en-US" sz="4800" dirty="0" smtClean="0">
                <a:solidFill>
                  <a:schemeClr val="tx1">
                    <a:lumMod val="95000"/>
                    <a:lumOff val="5000"/>
                  </a:schemeClr>
                </a:solidFill>
                <a:cs typeface="Times New Roman" pitchFamily="18" charset="0"/>
              </a:rPr>
              <a:t> </a:t>
            </a:r>
            <a:r>
              <a:rPr lang="en-US" sz="4800" dirty="0" smtClean="0">
                <a:solidFill>
                  <a:schemeClr val="bg1">
                    <a:lumMod val="95000"/>
                  </a:schemeClr>
                </a:solidFill>
                <a:cs typeface="Times New Roman" pitchFamily="18" charset="0"/>
              </a:rPr>
              <a:t>and </a:t>
            </a:r>
            <a:r>
              <a:rPr lang="en-US" sz="4800" dirty="0" smtClean="0">
                <a:solidFill>
                  <a:schemeClr val="tx1">
                    <a:lumMod val="95000"/>
                    <a:lumOff val="5000"/>
                  </a:schemeClr>
                </a:solidFill>
                <a:cs typeface="Times New Roman" pitchFamily="18" charset="0"/>
              </a:rPr>
              <a:t>those</a:t>
            </a:r>
            <a:r>
              <a:rPr lang="en-US" sz="4800" dirty="0" smtClean="0">
                <a:solidFill>
                  <a:schemeClr val="bg1">
                    <a:lumMod val="95000"/>
                  </a:schemeClr>
                </a:solidFill>
                <a:cs typeface="Times New Roman" pitchFamily="18" charset="0"/>
              </a:rPr>
              <a:t> who love it shall </a:t>
            </a:r>
            <a:r>
              <a:rPr lang="en-US" sz="4800" dirty="0" smtClean="0">
                <a:solidFill>
                  <a:schemeClr val="tx1">
                    <a:lumMod val="95000"/>
                    <a:lumOff val="5000"/>
                  </a:schemeClr>
                </a:solidFill>
                <a:cs typeface="Times New Roman" pitchFamily="18" charset="0"/>
              </a:rPr>
              <a:t>eat it’s </a:t>
            </a:r>
            <a:r>
              <a:rPr lang="en-US" sz="4800" dirty="0" smtClean="0">
                <a:solidFill>
                  <a:schemeClr val="bg1">
                    <a:lumMod val="95000"/>
                  </a:schemeClr>
                </a:solidFill>
                <a:cs typeface="Times New Roman" pitchFamily="18" charset="0"/>
              </a:rPr>
              <a:t>fruit.”</a:t>
            </a:r>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normAutofit/>
          </a:bodyPr>
          <a:lstStyle/>
          <a:p>
            <a:r>
              <a:rPr lang="en-US" sz="6000" dirty="0" smtClean="0">
                <a:solidFill>
                  <a:schemeClr val="bg1">
                    <a:lumMod val="95000"/>
                  </a:schemeClr>
                </a:solidFill>
                <a:latin typeface="+mn-lt"/>
                <a:cs typeface="Times New Roman" pitchFamily="18" charset="0"/>
              </a:rPr>
              <a:t>Biblical Worldview</a:t>
            </a:r>
            <a:endParaRPr lang="en-US" sz="6000" dirty="0">
              <a:solidFill>
                <a:schemeClr val="bg1">
                  <a:lumMod val="95000"/>
                </a:schemeClr>
              </a:solidFill>
              <a:latin typeface="+mn-lt"/>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cs typeface="Times New Roman" pitchFamily="18" charset="0"/>
              </a:rPr>
              <a:t>Kaiser Permanente reported, American parents report spending 38.5 minutes weekly having a meaningful conversation with their children, but the average American home has the TV on 7 hours and 45 minutes daily. (Burke, M, 2004)</a:t>
            </a:r>
          </a:p>
          <a:p>
            <a:endParaRPr lang="en-US" dirty="0" smtClean="0">
              <a:cs typeface="Times New Roman" pitchFamily="18" charset="0"/>
            </a:endParaRPr>
          </a:p>
          <a:p>
            <a:r>
              <a:rPr lang="en-US" dirty="0" smtClean="0">
                <a:cs typeface="Times New Roman" pitchFamily="18" charset="0"/>
              </a:rPr>
              <a:t>168 hours in week.</a:t>
            </a:r>
          </a:p>
          <a:p>
            <a:pPr lvl="1"/>
            <a:r>
              <a:rPr lang="en-US" dirty="0" smtClean="0">
                <a:cs typeface="Times New Roman" pitchFamily="18" charset="0"/>
              </a:rPr>
              <a:t>Equals=167.21</a:t>
            </a:r>
          </a:p>
          <a:p>
            <a:pPr lvl="1"/>
            <a:endParaRPr lang="en-US" dirty="0" smtClean="0">
              <a:cs typeface="Times New Roman" pitchFamily="18" charset="0"/>
            </a:endParaRPr>
          </a:p>
          <a:p>
            <a:r>
              <a:rPr lang="en-US" dirty="0" smtClean="0">
                <a:cs typeface="Times New Roman" pitchFamily="18" charset="0"/>
              </a:rPr>
              <a:t>672 hours in month</a:t>
            </a:r>
          </a:p>
          <a:p>
            <a:r>
              <a:rPr lang="en-US" dirty="0" smtClean="0">
                <a:cs typeface="Times New Roman" pitchFamily="18" charset="0"/>
              </a:rPr>
              <a:t>8,064 hours in a year.</a:t>
            </a:r>
          </a:p>
          <a:p>
            <a:pPr lvl="1"/>
            <a:r>
              <a:rPr lang="en-US" dirty="0" smtClean="0">
                <a:cs typeface="Times New Roman" pitchFamily="18" charset="0"/>
              </a:rPr>
              <a:t>30.8 hours talking</a:t>
            </a:r>
          </a:p>
          <a:p>
            <a:endParaRPr lang="en-US" dirty="0" smtClean="0">
              <a:cs typeface="Times New Roman" pitchFamily="18" charset="0"/>
            </a:endParaRPr>
          </a:p>
          <a:p>
            <a:pPr>
              <a:buNone/>
            </a:pPr>
            <a:r>
              <a:rPr lang="en-US" dirty="0" smtClean="0"/>
              <a:t/>
            </a:r>
            <a:br>
              <a:rPr lang="en-US" dirty="0" smtClean="0"/>
            </a:br>
            <a:endParaRPr lang="en-US" dirty="0"/>
          </a:p>
        </p:txBody>
      </p:sp>
      <p:sp>
        <p:nvSpPr>
          <p:cNvPr id="3" name="Title 2"/>
          <p:cNvSpPr>
            <a:spLocks noGrp="1"/>
          </p:cNvSpPr>
          <p:nvPr>
            <p:ph type="title"/>
          </p:nvPr>
        </p:nvSpPr>
        <p:spPr/>
        <p:txBody>
          <a:bodyPr/>
          <a:lstStyle/>
          <a:p>
            <a:r>
              <a:rPr lang="en-US" dirty="0" smtClean="0"/>
              <a:t>Shocking </a:t>
            </a:r>
            <a:r>
              <a:rPr lang="en-US" dirty="0" err="1" smtClean="0"/>
              <a:t>Stastistic</a:t>
            </a:r>
            <a:endParaRPr lang="en-US" dirty="0"/>
          </a:p>
        </p:txBody>
      </p:sp>
      <p:pic>
        <p:nvPicPr>
          <p:cNvPr id="5" name="Picture 7" descr="suessian megaphone by theparadigmshifter."/>
          <p:cNvPicPr>
            <a:picLocks noChangeAspect="1" noChangeArrowheads="1"/>
          </p:cNvPicPr>
          <p:nvPr/>
        </p:nvPicPr>
        <p:blipFill>
          <a:blip r:embed="rId3" cstate="print"/>
          <a:srcRect/>
          <a:stretch>
            <a:fillRect/>
          </a:stretch>
        </p:blipFill>
        <p:spPr bwMode="auto">
          <a:xfrm>
            <a:off x="4114800" y="3713672"/>
            <a:ext cx="3962400" cy="291572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Have you ever said something to you to child that you wish you could retract?</a:t>
            </a:r>
          </a:p>
          <a:p>
            <a:endParaRPr lang="en-US" dirty="0" smtClean="0"/>
          </a:p>
          <a:p>
            <a:r>
              <a:rPr lang="en-US" dirty="0" smtClean="0"/>
              <a:t>Is there anything you </a:t>
            </a:r>
          </a:p>
          <a:p>
            <a:pPr>
              <a:buNone/>
            </a:pPr>
            <a:r>
              <a:rPr lang="en-US" dirty="0" smtClean="0"/>
              <a:t>wished you would have said </a:t>
            </a:r>
          </a:p>
          <a:p>
            <a:pPr>
              <a:buNone/>
            </a:pPr>
            <a:r>
              <a:rPr lang="en-US" dirty="0" smtClean="0"/>
              <a:t>to your child,</a:t>
            </a:r>
          </a:p>
          <a:p>
            <a:pPr>
              <a:buNone/>
            </a:pPr>
            <a:r>
              <a:rPr lang="en-US" dirty="0" smtClean="0"/>
              <a:t>but didn’t?</a:t>
            </a:r>
          </a:p>
          <a:p>
            <a:pPr>
              <a:buNone/>
            </a:pPr>
            <a:endParaRPr lang="en-US" dirty="0" smtClean="0"/>
          </a:p>
          <a:p>
            <a:pPr>
              <a:buNone/>
            </a:pPr>
            <a:r>
              <a:rPr lang="en-US" dirty="0" smtClean="0"/>
              <a:t>Everyday we have the </a:t>
            </a:r>
          </a:p>
          <a:p>
            <a:pPr>
              <a:buNone/>
            </a:pPr>
            <a:r>
              <a:rPr lang="en-US" dirty="0" smtClean="0"/>
              <a:t>Opportunity to speak life.</a:t>
            </a:r>
          </a:p>
          <a:p>
            <a:pPr>
              <a:buNone/>
            </a:pPr>
            <a:endParaRPr lang="en-US" dirty="0" smtClean="0"/>
          </a:p>
          <a:p>
            <a:pPr>
              <a:buNone/>
            </a:pPr>
            <a:endParaRPr lang="en-US" dirty="0" smtClean="0"/>
          </a:p>
          <a:p>
            <a:endParaRPr lang="en-US" dirty="0" smtClean="0"/>
          </a:p>
          <a:p>
            <a:endParaRPr lang="en-US" dirty="0" smtClean="0"/>
          </a:p>
          <a:p>
            <a:endParaRPr lang="en-US" dirty="0" smtClean="0"/>
          </a:p>
          <a:p>
            <a:pPr>
              <a:buNone/>
            </a:pPr>
            <a:endParaRPr lang="en-US" dirty="0" smtClean="0"/>
          </a:p>
          <a:p>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Questions</a:t>
            </a:r>
            <a:endParaRPr lang="en-US" dirty="0"/>
          </a:p>
        </p:txBody>
      </p:sp>
      <p:pic>
        <p:nvPicPr>
          <p:cNvPr id="4" name="Picture 2" descr="Mother yelling at troubled girl"/>
          <p:cNvPicPr>
            <a:picLocks noChangeAspect="1" noChangeArrowheads="1"/>
          </p:cNvPicPr>
          <p:nvPr/>
        </p:nvPicPr>
        <p:blipFill>
          <a:blip r:embed="rId3" cstate="print"/>
          <a:srcRect/>
          <a:stretch>
            <a:fillRect/>
          </a:stretch>
        </p:blipFill>
        <p:spPr bwMode="auto">
          <a:xfrm rot="462870">
            <a:off x="5491692" y="2702477"/>
            <a:ext cx="3048000" cy="3690257"/>
          </a:xfrm>
          <a:prstGeom prst="rect">
            <a:avLst/>
          </a:prstGeom>
          <a:noFill/>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3897</TotalTime>
  <Words>1041</Words>
  <Application>Microsoft Office PowerPoint</Application>
  <PresentationFormat>On-screen Show (4:3)</PresentationFormat>
  <Paragraphs>152</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How to effectively  affirm your child</vt:lpstr>
      <vt:lpstr>Situational introduction</vt:lpstr>
      <vt:lpstr>IMPORTANT QUESTION</vt:lpstr>
      <vt:lpstr>Parents set the tone in their homes</vt:lpstr>
      <vt:lpstr>Caught instead of taught</vt:lpstr>
      <vt:lpstr>The Video</vt:lpstr>
      <vt:lpstr>Biblical Worldview</vt:lpstr>
      <vt:lpstr>Shocking Stastistic</vt:lpstr>
      <vt:lpstr>Questions</vt:lpstr>
      <vt:lpstr>Adolescents</vt:lpstr>
      <vt:lpstr>Activity (Changing your deposites)</vt:lpstr>
      <vt:lpstr>Words from Parents</vt:lpstr>
      <vt:lpstr>  Replacing Negative Statements with Positive Statements  </vt:lpstr>
      <vt:lpstr>Positive statements </vt:lpstr>
      <vt:lpstr>  Results of Positive Statements  </vt:lpstr>
      <vt:lpstr>Power of the Spoken word from Parents</vt:lpstr>
      <vt:lpstr>Four ways to affirm your child</vt:lpstr>
      <vt:lpstr>Children Learn What They Live</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effectively  affirm your child</dc:title>
  <dc:creator>Cecilia</dc:creator>
  <cp:lastModifiedBy>Cecilia</cp:lastModifiedBy>
  <cp:revision>184</cp:revision>
  <dcterms:created xsi:type="dcterms:W3CDTF">2009-12-28T20:37:57Z</dcterms:created>
  <dcterms:modified xsi:type="dcterms:W3CDTF">2010-01-01T14:35:02Z</dcterms:modified>
</cp:coreProperties>
</file>